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7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7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233" autoAdjust="0"/>
    <p:restoredTop sz="94660"/>
  </p:normalViewPr>
  <p:slideViewPr>
    <p:cSldViewPr snapToGrid="0">
      <p:cViewPr>
        <p:scale>
          <a:sx n="90" d="100"/>
          <a:sy n="90" d="100"/>
        </p:scale>
        <p:origin x="90" y="62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785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4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3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998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55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61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0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5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03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218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Relationship Id="rId3" Type="http://schemas.openxmlformats.org/officeDocument/2006/relationships/image" Target="../media/image17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jpeg"  /><Relationship Id="rId5" Type="http://schemas.openxmlformats.org/officeDocument/2006/relationships/image" Target="../media/image2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261872" y="758952"/>
            <a:ext cx="9418320" cy="5356366"/>
          </a:xfrm>
        </p:spPr>
        <p:txBody>
          <a:bodyPr anchor="ctr" anchorCtr="0"/>
          <a:lstStyle/>
          <a:p>
            <a:pPr lvl="0">
              <a:defRPr/>
            </a:pPr>
            <a:r>
              <a:rPr lang="ko-KR" altLang="en-US" sz="6700" b="1"/>
              <a:t>스마트 그린윌 제어 장치</a:t>
            </a:r>
            <a:endParaRPr lang="ko-KR" altLang="en-US" sz="6700" b="1"/>
          </a:p>
        </p:txBody>
      </p:sp>
    </p:spTree>
    <p:extLst>
      <p:ext uri="{BB962C8B-B14F-4D97-AF65-F5344CB8AC3E}">
        <p14:creationId xmlns:p14="http://schemas.microsoft.com/office/powerpoint/2010/main" val="348673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부가 품목</a:t>
            </a:r>
            <a:endParaRPr lang="ko-KR" altLang="en-US" b="1">
              <a:latin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/>
              <a:t>LN2596 : 24V</a:t>
            </a:r>
            <a:r>
              <a:rPr lang="ko-KR" altLang="en-US" sz="2400"/>
              <a:t> 전압을 </a:t>
            </a:r>
            <a:r>
              <a:rPr lang="en-US" altLang="ko-KR" sz="2400"/>
              <a:t>12V</a:t>
            </a:r>
            <a:r>
              <a:rPr lang="ko-KR" altLang="en-US" sz="2400"/>
              <a:t>와 </a:t>
            </a:r>
            <a:r>
              <a:rPr lang="en-US" altLang="ko-KR" sz="2400"/>
              <a:t>5V</a:t>
            </a:r>
            <a:r>
              <a:rPr lang="ko-KR" altLang="en-US" sz="2400"/>
              <a:t>로</a:t>
            </a:r>
            <a:r>
              <a:rPr lang="en-US" altLang="ko-KR" sz="2400"/>
              <a:t>(2</a:t>
            </a:r>
            <a:r>
              <a:rPr lang="ko-KR" altLang="en-US" sz="2400"/>
              <a:t>개</a:t>
            </a:r>
            <a:r>
              <a:rPr lang="en-US" altLang="ko-KR" sz="2400"/>
              <a:t>)</a:t>
            </a:r>
            <a:r>
              <a:rPr lang="ko-KR" altLang="en-US" sz="2400"/>
              <a:t> 변환하여 전원 공급에 사용</a:t>
            </a:r>
            <a:endParaRPr lang="ko-KR" altLang="en-US" sz="2400"/>
          </a:p>
          <a:p>
            <a:pPr marL="0" lvl="0" indent="0">
              <a:buNone/>
              <a:defRPr/>
            </a:pPr>
            <a:endParaRPr lang="ko-KR" altLang="en-US" sz="2400"/>
          </a:p>
          <a:p>
            <a:pPr marL="0" lvl="0" indent="0">
              <a:buNone/>
              <a:defRPr/>
            </a:pPr>
            <a:endParaRPr lang="ko-KR" altLang="en-US" sz="2400"/>
          </a:p>
          <a:p>
            <a:pPr lvl="0">
              <a:defRPr/>
            </a:pPr>
            <a:r>
              <a:rPr lang="en-US" altLang="ko-KR" sz="2400"/>
              <a:t>4 CH Relay</a:t>
            </a:r>
            <a:r>
              <a:rPr lang="ko-KR" altLang="en-US" sz="2400"/>
              <a:t> </a:t>
            </a:r>
            <a:r>
              <a:rPr lang="en-US" altLang="ko-KR" sz="2400"/>
              <a:t>:</a:t>
            </a:r>
            <a:r>
              <a:rPr lang="ko-KR" altLang="en-US" sz="2400"/>
              <a:t> 외부 하드웨어를 제어하기 위해 사용</a:t>
            </a:r>
            <a:endParaRPr lang="ko-KR" altLang="en-US" sz="24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86500" y="0"/>
            <a:ext cx="4064001" cy="4064001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6464303" y="3660761"/>
            <a:ext cx="3756025" cy="319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7256">
            <a:off x="7639628" y="1628893"/>
            <a:ext cx="4122947" cy="30922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외부</a:t>
            </a:r>
            <a:r>
              <a:rPr lang="en-US" altLang="ko-KR" b="1">
                <a:latin typeface="+mj-ea"/>
              </a:rPr>
              <a:t> </a:t>
            </a:r>
            <a:r>
              <a:rPr lang="ko-KR" altLang="en-US" b="1">
                <a:latin typeface="+mj-ea"/>
              </a:rPr>
              <a:t>하드웨어</a:t>
            </a:r>
            <a:endParaRPr lang="ko-KR" altLang="en-US" b="1">
              <a:latin typeface="+mj-ea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4375" y="1936750"/>
            <a:ext cx="2984500" cy="2984500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16158474">
            <a:off x="5446978" y="1856441"/>
            <a:ext cx="4111623" cy="2764116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17548364">
            <a:off x="3438087" y="1775520"/>
            <a:ext cx="3383950" cy="3383950"/>
          </a:xfrm>
          <a:prstGeom prst="rect">
            <a:avLst/>
          </a:prstGeom>
        </p:spPr>
      </p:pic>
      <p:sp>
        <p:nvSpPr>
          <p:cNvPr id="30" name=""/>
          <p:cNvSpPr txBox="1"/>
          <p:nvPr/>
        </p:nvSpPr>
        <p:spPr>
          <a:xfrm>
            <a:off x="1150937" y="5318125"/>
            <a:ext cx="2198053" cy="44259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300" b="1"/>
              <a:t>Neo Pixel LED</a:t>
            </a:r>
            <a:endParaRPr lang="en-US" altLang="ko-KR" sz="2300" b="1"/>
          </a:p>
        </p:txBody>
      </p:sp>
      <p:sp>
        <p:nvSpPr>
          <p:cNvPr id="31" name=""/>
          <p:cNvSpPr txBox="1"/>
          <p:nvPr/>
        </p:nvSpPr>
        <p:spPr>
          <a:xfrm>
            <a:off x="4104956" y="5391149"/>
            <a:ext cx="1761808" cy="442595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Century Schoolbook"/>
              </a:rPr>
              <a:t>전동 분무기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Century Schoolbook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6334124" y="5343527"/>
            <a:ext cx="2388553" cy="4425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Century Schoolbook"/>
              </a:rPr>
              <a:t>Cross Flow Fan</a:t>
            </a:r>
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Century Schoolbook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8978903" y="5337176"/>
            <a:ext cx="1642428" cy="43624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Century Schoolbook"/>
              </a:rPr>
              <a:t>UV Lamp</a:t>
            </a:r>
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40240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실제 구현 사진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디스플레이 부</a:t>
            </a:r>
            <a:r>
              <a:rPr lang="en-US" altLang="ko-KR" b="1">
                <a:latin typeface="+mj-ea"/>
              </a:rPr>
              <a:t>)</a:t>
            </a:r>
            <a:endParaRPr lang="en-US" altLang="ko-KR" b="1">
              <a:latin typeface="+mj-ea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rcRect l="9480" t="9160" r="12090" b="25590"/>
          <a:stretch>
            <a:fillRect/>
          </a:stretch>
        </p:blipFill>
        <p:spPr>
          <a:xfrm>
            <a:off x="200023" y="1742281"/>
            <a:ext cx="5413377" cy="4310062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rcRect l="12150" t="17360" r="18060" b="25460"/>
          <a:stretch>
            <a:fillRect/>
          </a:stretch>
        </p:blipFill>
        <p:spPr>
          <a:xfrm>
            <a:off x="5702302" y="1733550"/>
            <a:ext cx="5524500" cy="42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21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실제 구현 사진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내부 모듈</a:t>
            </a:r>
            <a:r>
              <a:rPr lang="en-US" altLang="ko-KR" b="1">
                <a:latin typeface="+mj-ea"/>
              </a:rPr>
              <a:t>)</a:t>
            </a:r>
            <a:endParaRPr lang="en-US" altLang="ko-KR" b="1">
              <a:latin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rcRect l="12150" t="19440" r="28650" b="19210"/>
          <a:stretch>
            <a:fillRect/>
          </a:stretch>
        </p:blipFill>
        <p:spPr>
          <a:xfrm>
            <a:off x="6096000" y="1524000"/>
            <a:ext cx="4857752" cy="5048248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rcRect l="14510" t="27780" r="13890" b="14120"/>
          <a:stretch>
            <a:fillRect/>
          </a:stretch>
        </p:blipFill>
        <p:spPr>
          <a:xfrm>
            <a:off x="698500" y="1524000"/>
            <a:ext cx="5216929" cy="5111750"/>
          </a:xfrm>
          <a:prstGeom prst="rect">
            <a:avLst/>
          </a:prstGeom>
        </p:spPr>
      </p:pic>
      <p:sp>
        <p:nvSpPr>
          <p:cNvPr id="29" name=""/>
          <p:cNvSpPr/>
          <p:nvPr/>
        </p:nvSpPr>
        <p:spPr>
          <a:xfrm>
            <a:off x="3108854" y="6000751"/>
            <a:ext cx="670983" cy="485775"/>
          </a:xfrm>
          <a:prstGeom prst="rect">
            <a:avLst/>
          </a:prstGeom>
          <a:solidFill>
            <a:srgbClr val="eb5800"/>
          </a:solidFill>
          <a:ln>
            <a:solidFill>
              <a:schemeClr val="dk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r>
              <a:rPr lang="ko-KR" altLang="en-US" b="1"/>
              <a:t>보드</a:t>
            </a:r>
            <a:endParaRPr lang="ko-KR" altLang="en-US" b="1"/>
          </a:p>
        </p:txBody>
      </p:sp>
      <p:sp>
        <p:nvSpPr>
          <p:cNvPr id="30" name=""/>
          <p:cNvSpPr/>
          <p:nvPr/>
        </p:nvSpPr>
        <p:spPr>
          <a:xfrm>
            <a:off x="742421" y="2258483"/>
            <a:ext cx="893232" cy="485775"/>
          </a:xfrm>
          <a:prstGeom prst="rect">
            <a:avLst/>
          </a:prstGeom>
          <a:solidFill>
            <a:srgbClr val="eb5800">
              <a:alpha val="100000"/>
            </a:srgbClr>
          </a:solidFill>
          <a:ln w="9525" cap="flat" cmpd="sng" algn="ctr">
            <a:solidFill>
              <a:schemeClr val="dk1">
                <a:alpha val="100000"/>
              </a:schemeClr>
            </a:solidFill>
            <a:prstDash val="solid"/>
          </a:ln>
          <a:effectLst/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맑은 고딕"/>
              </a:rPr>
              <a:t>배터리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맑은 고딕"/>
            </a:endParaRPr>
          </a:p>
        </p:txBody>
      </p:sp>
      <p:sp>
        <p:nvSpPr>
          <p:cNvPr id="31" name=""/>
          <p:cNvSpPr/>
          <p:nvPr/>
        </p:nvSpPr>
        <p:spPr>
          <a:xfrm>
            <a:off x="2746904" y="2114549"/>
            <a:ext cx="1136649" cy="485775"/>
          </a:xfrm>
          <a:prstGeom prst="rect">
            <a:avLst/>
          </a:prstGeom>
          <a:solidFill>
            <a:srgbClr val="eb5800">
              <a:alpha val="100000"/>
            </a:srgbClr>
          </a:solidFill>
          <a:ln w="9525" cap="flat" cmpd="sng" algn="ctr">
            <a:solidFill>
              <a:schemeClr val="dk1">
                <a:alpha val="100000"/>
              </a:schemeClr>
            </a:solidFill>
            <a:prstDash val="solid"/>
          </a:ln>
          <a:effectLst/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맑은 고딕"/>
              </a:rPr>
              <a:t>LN2596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4698471" y="6024033"/>
            <a:ext cx="882650" cy="485775"/>
          </a:xfrm>
          <a:prstGeom prst="rect">
            <a:avLst/>
          </a:prstGeom>
          <a:solidFill>
            <a:srgbClr val="eb5800">
              <a:alpha val="100000"/>
            </a:srgbClr>
          </a:solidFill>
          <a:ln w="9525" cap="flat" cmpd="sng" algn="ctr">
            <a:solidFill>
              <a:schemeClr val="dk1">
                <a:alpha val="100000"/>
              </a:schemeClr>
            </a:solidFill>
            <a:prstDash val="solid"/>
          </a:ln>
          <a:effectLst/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맑은 고딕"/>
              </a:rPr>
              <a:t>4ch Relay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맑은 고딕"/>
            </a:endParaRPr>
          </a:p>
        </p:txBody>
      </p:sp>
      <p:sp>
        <p:nvSpPr>
          <p:cNvPr id="33" name=""/>
          <p:cNvSpPr/>
          <p:nvPr/>
        </p:nvSpPr>
        <p:spPr>
          <a:xfrm>
            <a:off x="6698722" y="4764617"/>
            <a:ext cx="1316566" cy="485775"/>
          </a:xfrm>
          <a:prstGeom prst="rect">
            <a:avLst/>
          </a:prstGeom>
          <a:solidFill>
            <a:srgbClr val="eb5800">
              <a:alpha val="100000"/>
            </a:srgbClr>
          </a:solidFill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/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맑은 고딕"/>
              </a:rPr>
              <a:t>PMS7003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맑은 고딕"/>
            </a:endParaRPr>
          </a:p>
        </p:txBody>
      </p:sp>
      <p:sp>
        <p:nvSpPr>
          <p:cNvPr id="34" name=""/>
          <p:cNvSpPr/>
          <p:nvPr/>
        </p:nvSpPr>
        <p:spPr>
          <a:xfrm>
            <a:off x="9433456" y="5827184"/>
            <a:ext cx="1136648" cy="485775"/>
          </a:xfrm>
          <a:prstGeom prst="rect">
            <a:avLst/>
          </a:prstGeom>
          <a:solidFill>
            <a:srgbClr val="eb5800">
              <a:alpha val="100000"/>
            </a:srgbClr>
          </a:solidFill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/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맑은 고딕"/>
              </a:rPr>
              <a:t>DS1302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맑은 고딕"/>
            </a:endParaRPr>
          </a:p>
        </p:txBody>
      </p:sp>
      <p:sp>
        <p:nvSpPr>
          <p:cNvPr id="35" name=""/>
          <p:cNvSpPr/>
          <p:nvPr/>
        </p:nvSpPr>
        <p:spPr>
          <a:xfrm>
            <a:off x="9712855" y="3186112"/>
            <a:ext cx="1051980" cy="485775"/>
          </a:xfrm>
          <a:prstGeom prst="rect">
            <a:avLst/>
          </a:prstGeom>
          <a:solidFill>
            <a:srgbClr val="eb5800">
              <a:alpha val="100000"/>
            </a:srgbClr>
          </a:solidFill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/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맑은 고딕"/>
              </a:rPr>
              <a:t>DHT11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1790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rcRect l="17480" t="29170" r="15510" b="43830"/>
          <a:stretch>
            <a:fillRect/>
          </a:stretch>
        </p:blipFill>
        <p:spPr>
          <a:xfrm rot="5400512">
            <a:off x="3746371" y="3122078"/>
            <a:ext cx="4476760" cy="1852083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rcRect l="28140" t="-260" r="12660"/>
          <a:stretch>
            <a:fillRect/>
          </a:stretch>
        </p:blipFill>
        <p:spPr>
          <a:xfrm>
            <a:off x="2878666" y="1799166"/>
            <a:ext cx="1971146" cy="44519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실제 구현 사진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외부 하드웨어</a:t>
            </a:r>
            <a:r>
              <a:rPr lang="en-US" altLang="ko-KR" b="1">
                <a:latin typeface="+mj-ea"/>
              </a:rPr>
              <a:t>)</a:t>
            </a:r>
            <a:endParaRPr lang="en-US" altLang="ko-KR" b="1">
              <a:latin typeface="+mj-e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4"/>
          <a:srcRect t="240" r="66550" b="50000"/>
          <a:stretch>
            <a:fillRect/>
          </a:stretch>
        </p:blipFill>
        <p:spPr>
          <a:xfrm>
            <a:off x="349250" y="1809747"/>
            <a:ext cx="2241182" cy="4445002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rcRect l="19340" t="20060" r="12550" b="13270"/>
          <a:stretch>
            <a:fillRect/>
          </a:stretch>
        </p:blipFill>
        <p:spPr>
          <a:xfrm>
            <a:off x="7228415" y="1767417"/>
            <a:ext cx="3503085" cy="4572000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990070" y="6009216"/>
            <a:ext cx="850899" cy="485775"/>
          </a:xfrm>
          <a:prstGeom prst="rect">
            <a:avLst/>
          </a:prstGeom>
          <a:solidFill>
            <a:srgbClr val="eb5800">
              <a:alpha val="100000"/>
            </a:srgbClr>
          </a:solidFill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/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맑은 고딕"/>
              </a:rPr>
              <a:t>Fan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맑은 고딕"/>
            </a:endParaRPr>
          </a:p>
        </p:txBody>
      </p:sp>
      <p:sp>
        <p:nvSpPr>
          <p:cNvPr id="39" name=""/>
          <p:cNvSpPr/>
          <p:nvPr/>
        </p:nvSpPr>
        <p:spPr>
          <a:xfrm>
            <a:off x="5432425" y="5988050"/>
            <a:ext cx="1327149" cy="485775"/>
          </a:xfrm>
          <a:prstGeom prst="rect">
            <a:avLst/>
          </a:prstGeom>
          <a:solidFill>
            <a:srgbClr val="eb5800">
              <a:alpha val="100000"/>
            </a:srgbClr>
          </a:solidFill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/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맑은 고딕"/>
              </a:rPr>
              <a:t>UV Lamp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3516842" y="6013449"/>
            <a:ext cx="882649" cy="485775"/>
          </a:xfrm>
          <a:prstGeom prst="rect">
            <a:avLst/>
          </a:prstGeom>
          <a:solidFill>
            <a:srgbClr val="eb5800">
              <a:alpha val="100000"/>
            </a:srgbClr>
          </a:solidFill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/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맑은 고딕"/>
              </a:rPr>
              <a:t>LED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맑은 고딕"/>
            </a:endParaRPr>
          </a:p>
        </p:txBody>
      </p:sp>
      <p:sp>
        <p:nvSpPr>
          <p:cNvPr id="41" name=""/>
          <p:cNvSpPr/>
          <p:nvPr/>
        </p:nvSpPr>
        <p:spPr>
          <a:xfrm>
            <a:off x="8328554" y="6002865"/>
            <a:ext cx="1327149" cy="485775"/>
          </a:xfrm>
          <a:prstGeom prst="rect">
            <a:avLst/>
          </a:prstGeom>
          <a:solidFill>
            <a:srgbClr val="eb5800">
              <a:alpha val="100000"/>
            </a:srgbClr>
          </a:solidFill>
          <a:ln w="9525" cap="flat" cmpd="sng" algn="ctr">
            <a:solidFill>
              <a:srgbClr val="000000">
                <a:alpha val="100000"/>
              </a:srgbClr>
            </a:solidFill>
            <a:prstDash val="solid"/>
          </a:ln>
          <a:effectLst/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entury Schoolbook"/>
                <a:ea typeface="맑은 고딕"/>
                <a:cs typeface="맑은 고딕"/>
              </a:rPr>
              <a:t>분무기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entury Schoolbook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488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261872" y="499110"/>
            <a:ext cx="9692640" cy="1325562"/>
          </a:xfrm>
        </p:spPr>
        <p:txBody>
          <a:bodyPr anchor="ctr"/>
          <a:lstStyle/>
          <a:p>
            <a:pPr lvl="0">
              <a:defRPr/>
            </a:pPr>
            <a:r>
              <a:rPr lang="en-US" altLang="ko-KR" b="1"/>
              <a:t>Index</a:t>
            </a:r>
            <a:endParaRPr lang="en-US" altLang="ko-KR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1872" y="1793478"/>
            <a:ext cx="8595360" cy="483751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800" b="1"/>
              <a:t>전체 구조도</a:t>
            </a:r>
            <a:r>
              <a:rPr lang="en-US" altLang="ko-KR" sz="2800" b="1"/>
              <a:t>(</a:t>
            </a:r>
            <a:r>
              <a:rPr lang="ko-KR" altLang="en-US" sz="2800" b="1"/>
              <a:t>회로도</a:t>
            </a:r>
            <a:r>
              <a:rPr lang="en-US" altLang="ko-KR" sz="2800" b="1"/>
              <a:t>)</a:t>
            </a:r>
            <a:endParaRPr lang="en-US" altLang="ko-KR" sz="2800" b="1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800" b="1"/>
              <a:t>구성품목 설명</a:t>
            </a:r>
            <a:endParaRPr lang="ko-KR" altLang="en-US" sz="2700" b="1"/>
          </a:p>
          <a:p>
            <a:pPr marL="617220" lvl="1" indent="-342900">
              <a:buFont typeface="+mj-lt"/>
              <a:buAutoNum type="arabicPeriod"/>
              <a:defRPr/>
            </a:pPr>
            <a:r>
              <a:rPr lang="ko-KR" altLang="en-US" sz="2100" b="1"/>
              <a:t>아두이노 보드</a:t>
            </a:r>
            <a:endParaRPr lang="ko-KR" altLang="en-US" sz="2100" b="1"/>
          </a:p>
          <a:p>
            <a:pPr marL="617220" lvl="1" indent="-342900">
              <a:buFont typeface="+mj-lt"/>
              <a:buAutoNum type="arabicPeriod"/>
              <a:defRPr/>
            </a:pPr>
            <a:r>
              <a:rPr lang="ko-KR" altLang="en-US" sz="2100" b="1"/>
              <a:t>센서 및 모듈</a:t>
            </a:r>
            <a:endParaRPr lang="ko-KR" altLang="en-US" sz="2100" b="1"/>
          </a:p>
          <a:p>
            <a:pPr marL="617220" lvl="1" indent="-342900">
              <a:buFont typeface="+mj-lt"/>
              <a:buAutoNum type="arabicPeriod"/>
              <a:defRPr/>
            </a:pPr>
            <a:r>
              <a:rPr lang="en-US" altLang="ko-KR" sz="2100" b="1"/>
              <a:t>Nextion </a:t>
            </a:r>
            <a:r>
              <a:rPr lang="ko-KR" altLang="en-US" sz="2100" b="1"/>
              <a:t>디스플레이</a:t>
            </a:r>
            <a:endParaRPr lang="ko-KR" altLang="en-US" sz="2100" b="1"/>
          </a:p>
          <a:p>
            <a:pPr marL="617220" lvl="1" indent="-342900">
              <a:buFont typeface="+mj-lt"/>
              <a:buAutoNum type="arabicPeriod"/>
              <a:defRPr/>
            </a:pPr>
            <a:r>
              <a:rPr lang="ko-KR" altLang="en-US" sz="2100" b="1"/>
              <a:t>부가 품목</a:t>
            </a:r>
            <a:endParaRPr lang="ko-KR" altLang="en-US" sz="2100" b="1"/>
          </a:p>
          <a:p>
            <a:pPr marL="617220" lvl="1" indent="-342900">
              <a:buFont typeface="+mj-lt"/>
              <a:buAutoNum type="arabicPeriod"/>
              <a:defRPr/>
            </a:pPr>
            <a:r>
              <a:rPr lang="ko-KR" altLang="en-US" sz="2100" b="1"/>
              <a:t>외부 하드웨어</a:t>
            </a:r>
            <a:endParaRPr lang="ko-KR" altLang="en-US" sz="2100" b="1"/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 sz="2800" b="1"/>
              <a:t>실제 구현 사진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7520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112" y="308557"/>
            <a:ext cx="10386235" cy="62408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249680" y="0"/>
            <a:ext cx="9692640" cy="1325562"/>
          </a:xfrm>
        </p:spPr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1. </a:t>
            </a:r>
            <a:r>
              <a:rPr lang="ko-KR" altLang="en-US" b="1">
                <a:latin typeface="+mj-ea"/>
              </a:rPr>
              <a:t>전체 구조도</a:t>
            </a:r>
            <a:endParaRPr lang="en-US" altLang="ko-KR" b="1">
              <a:latin typeface="+mj-ea"/>
            </a:endParaRPr>
          </a:p>
        </p:txBody>
      </p:sp>
      <p:sp>
        <p:nvSpPr>
          <p:cNvPr id="1060" name=""/>
          <p:cNvSpPr/>
          <p:nvPr/>
        </p:nvSpPr>
        <p:spPr>
          <a:xfrm>
            <a:off x="4891616" y="2106083"/>
            <a:ext cx="1185333" cy="4974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Nextion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Display</a:t>
            </a:r>
            <a:endParaRPr lang="en-US" altLang="ko-KR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95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아두이노</a:t>
            </a:r>
            <a:r>
              <a:rPr lang="en-US" altLang="ko-KR" b="1">
                <a:latin typeface="+mj-ea"/>
              </a:rPr>
              <a:t> </a:t>
            </a:r>
            <a:r>
              <a:rPr lang="ko-KR" altLang="en-US" b="1">
                <a:latin typeface="+mj-ea"/>
              </a:rPr>
              <a:t>보드</a:t>
            </a:r>
            <a:r>
              <a:rPr lang="en-US" altLang="ko-KR" b="1">
                <a:latin typeface="+mj-ea"/>
              </a:rPr>
              <a:t>(Uno)</a:t>
            </a:r>
            <a:endParaRPr lang="en-US" altLang="ko-KR" b="1">
              <a:latin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/>
              <a:t>AVR ATmega328P</a:t>
            </a:r>
            <a:r>
              <a:rPr lang="ko-KR" altLang="en-US" sz="2400"/>
              <a:t> 마이크로컨트롤러를 사용하는 가장 보편적인 아두이노 보드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해당 프로젝트에서 </a:t>
            </a:r>
            <a:r>
              <a:rPr lang="ko-KR" altLang="en-US" sz="2400">
                <a:solidFill>
                  <a:srgbClr val="0000ff"/>
                </a:solidFill>
              </a:rPr>
              <a:t>센서 데이터 수신</a:t>
            </a:r>
            <a:r>
              <a:rPr lang="ko-KR" altLang="en-US" sz="2400"/>
              <a:t> 및 </a:t>
            </a:r>
            <a:r>
              <a:rPr lang="en-US" altLang="ko-KR" sz="2400">
                <a:solidFill>
                  <a:srgbClr val="0000ff"/>
                </a:solidFill>
              </a:rPr>
              <a:t>Nextion</a:t>
            </a:r>
            <a:r>
              <a:rPr lang="ko-KR" altLang="en-US" sz="2400">
                <a:solidFill>
                  <a:srgbClr val="0000ff"/>
                </a:solidFill>
              </a:rPr>
              <a:t> 디스플레이 제어</a:t>
            </a:r>
            <a:r>
              <a:rPr lang="en-US" altLang="ko-KR" sz="2400"/>
              <a:t>,</a:t>
            </a:r>
            <a:r>
              <a:rPr lang="ko-KR" altLang="en-US" sz="2400"/>
              <a:t> 각 모듈에 대한 </a:t>
            </a:r>
            <a:r>
              <a:rPr lang="ko-KR" altLang="en-US" sz="2400">
                <a:solidFill>
                  <a:srgbClr val="0000ff"/>
                </a:solidFill>
              </a:rPr>
              <a:t>데이터 송수신</a:t>
            </a:r>
            <a:r>
              <a:rPr lang="ko-KR" altLang="en-US" sz="2400"/>
              <a:t> 역할 수행</a:t>
            </a:r>
            <a:endParaRPr lang="ko-KR" altLang="en-US" sz="24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25529" y="1920960"/>
            <a:ext cx="4895365" cy="34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11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아두이노 보드</a:t>
            </a:r>
            <a:r>
              <a:rPr lang="en-US" altLang="ko-KR" b="1">
                <a:latin typeface="+mj-ea"/>
              </a:rPr>
              <a:t>(Due)</a:t>
            </a:r>
            <a:endParaRPr lang="en-US" altLang="ko-KR" b="1">
              <a:latin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/>
              <a:t>ARM Cortex-M3 SAM3X8E</a:t>
            </a:r>
            <a:r>
              <a:rPr lang="ko-KR" altLang="en-US" sz="2400"/>
              <a:t> 마이크로컨트롤러를 사용하는 고성능 아두이노 보드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해당 프로젝트에서 </a:t>
            </a:r>
            <a:r>
              <a:rPr lang="en-US" altLang="ko-KR" sz="2400"/>
              <a:t>Uno</a:t>
            </a:r>
            <a:r>
              <a:rPr lang="ko-KR" altLang="en-US" sz="2400"/>
              <a:t> 보드를 통해 수신한 데이터를 읽고 </a:t>
            </a:r>
            <a:r>
              <a:rPr lang="ko-KR" altLang="en-US" sz="2400">
                <a:solidFill>
                  <a:srgbClr val="0000ff"/>
                </a:solidFill>
              </a:rPr>
              <a:t>모터</a:t>
            </a:r>
            <a:r>
              <a:rPr lang="en-US" altLang="ko-KR" sz="2400">
                <a:solidFill>
                  <a:srgbClr val="0000ff"/>
                </a:solidFill>
              </a:rPr>
              <a:t>(Relay</a:t>
            </a:r>
            <a:r>
              <a:rPr lang="ko-KR" altLang="en-US" sz="2400">
                <a:solidFill>
                  <a:srgbClr val="0000ff"/>
                </a:solidFill>
              </a:rPr>
              <a:t> 및 </a:t>
            </a:r>
            <a:r>
              <a:rPr lang="en-US" altLang="ko-KR" sz="2400">
                <a:solidFill>
                  <a:srgbClr val="0000ff"/>
                </a:solidFill>
              </a:rPr>
              <a:t>Fan)</a:t>
            </a:r>
            <a:r>
              <a:rPr lang="ko-KR" altLang="en-US" sz="2400">
                <a:solidFill>
                  <a:srgbClr val="0000ff"/>
                </a:solidFill>
              </a:rPr>
              <a:t> 제어</a:t>
            </a:r>
            <a:r>
              <a:rPr lang="ko-KR" altLang="en-US" sz="2400"/>
              <a:t>를 수행</a:t>
            </a:r>
            <a:endParaRPr lang="ko-KR" altLang="en-US" sz="2400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21902" y="2036275"/>
            <a:ext cx="5363945" cy="27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20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아두이노</a:t>
            </a:r>
            <a:r>
              <a:rPr lang="en-US" altLang="ko-KR" b="1">
                <a:latin typeface="+mj-ea"/>
              </a:rPr>
              <a:t> </a:t>
            </a:r>
            <a:r>
              <a:rPr lang="ko-KR" altLang="en-US" b="1">
                <a:latin typeface="+mj-ea"/>
              </a:rPr>
              <a:t>센서</a:t>
            </a:r>
            <a:r>
              <a:rPr lang="en-US" altLang="ko-KR" b="1">
                <a:latin typeface="+mj-ea"/>
              </a:rPr>
              <a:t>(PMS7003)</a:t>
            </a:r>
            <a:endParaRPr lang="en-US" altLang="ko-KR" b="1">
              <a:latin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레이저 방식 미세먼지 센서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아두이노</a:t>
            </a:r>
            <a:r>
              <a:rPr lang="en-US" altLang="ko-KR" sz="2400"/>
              <a:t>(Uno)</a:t>
            </a:r>
            <a:r>
              <a:rPr lang="ko-KR" altLang="en-US" sz="2400"/>
              <a:t>와 소프트웨어 시리얼 통신으로 데이터 전송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흡입구를 통해 공기를 흡입하면서 레이저로 미세먼지 감지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필요 전력 </a:t>
            </a:r>
            <a:r>
              <a:rPr lang="en-US" altLang="ko-KR" sz="2400"/>
              <a:t>:</a:t>
            </a:r>
            <a:r>
              <a:rPr lang="ko-KR" altLang="en-US" sz="2400"/>
              <a:t> </a:t>
            </a:r>
            <a:r>
              <a:rPr lang="en-US" altLang="ko-KR" sz="2400"/>
              <a:t>5V</a:t>
            </a:r>
            <a:endParaRPr lang="ko-KR" altLang="en-US" sz="2400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1565056"/>
            <a:ext cx="4269828" cy="42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80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아두이노</a:t>
            </a:r>
            <a:r>
              <a:rPr lang="en-US" altLang="ko-KR" b="1">
                <a:latin typeface="+mj-ea"/>
              </a:rPr>
              <a:t> </a:t>
            </a:r>
            <a:r>
              <a:rPr lang="ko-KR" altLang="en-US" b="1">
                <a:latin typeface="+mj-ea"/>
              </a:rPr>
              <a:t>센서</a:t>
            </a:r>
            <a:r>
              <a:rPr lang="en-US" altLang="ko-KR" b="1">
                <a:latin typeface="+mj-ea"/>
              </a:rPr>
              <a:t>(DHT11)</a:t>
            </a:r>
            <a:endParaRPr lang="en-US" altLang="ko-KR" b="1">
              <a:latin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2400"/>
              <a:t>디지털 온습도 측정 센서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디지털 핀을 통해 데이터 송수신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온도 측정 범위: 0 ~ 50℃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습도 측정 범위: 20 ~ 90%</a:t>
            </a:r>
            <a:endParaRPr lang="ko-KR" altLang="en-US" sz="24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80735" y="149046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아두이노 </a:t>
            </a:r>
            <a:r>
              <a:rPr lang="en-US" altLang="ko-KR" b="1">
                <a:latin typeface="+mj-ea"/>
              </a:rPr>
              <a:t>RTC(DS1302)</a:t>
            </a:r>
            <a:endParaRPr lang="en-US" altLang="ko-KR" b="1">
              <a:latin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시간과 날짜 정보를 유지하고 제공하는 모듈</a:t>
            </a:r>
            <a:endParaRPr lang="ko-KR" altLang="en-US" sz="2400"/>
          </a:p>
          <a:p>
            <a:pPr lvl="0">
              <a:defRPr/>
            </a:pPr>
            <a:r>
              <a:rPr lang="en-US" altLang="ko-KR" sz="2400"/>
              <a:t>I2C</a:t>
            </a:r>
            <a:r>
              <a:rPr lang="ko-KR" altLang="en-US" sz="2400"/>
              <a:t> 통신을 통해 아두이노 보드와 데이터 통신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내부엔 실시간 시계</a:t>
            </a:r>
            <a:r>
              <a:rPr lang="en-US" altLang="ko-KR" sz="2400"/>
              <a:t>,</a:t>
            </a:r>
            <a:r>
              <a:rPr lang="ko-KR" altLang="en-US" sz="2400"/>
              <a:t> 날짜 레지스터</a:t>
            </a:r>
            <a:r>
              <a:rPr lang="en-US" altLang="ko-KR" sz="2400"/>
              <a:t>,</a:t>
            </a:r>
            <a:r>
              <a:rPr lang="ko-KR" altLang="en-US" sz="2400"/>
              <a:t> 제어 레지스터 포함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외부 배터리와 슈퍼캐패시터를 통해 전원이 공급되어 시간정보 지속적 유지</a:t>
            </a:r>
            <a:endParaRPr lang="ko-KR" altLang="en-US" sz="2400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26125" y="2016124"/>
            <a:ext cx="4708407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7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터치 디스플레이</a:t>
            </a:r>
            <a:r>
              <a:rPr lang="en-US" altLang="ko-KR" b="1">
                <a:latin typeface="+mj-ea"/>
              </a:rPr>
              <a:t>(Nextion)</a:t>
            </a:r>
            <a:endParaRPr lang="en-US" altLang="ko-KR" b="1">
              <a:latin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터치 기능을 가진 사용자 인터페이스를 제공하는 디스플레이 모듈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아두이노 보드와 시리얼 통신을 통해 데이터 송수신</a:t>
            </a:r>
            <a:r>
              <a:rPr lang="en-US" altLang="ko-KR" sz="2400"/>
              <a:t>,</a:t>
            </a:r>
            <a:r>
              <a:rPr lang="ko-KR" altLang="en-US" sz="2400"/>
              <a:t> 이를 통해 센서 데이터 표기 및 모터 제어 수행</a:t>
            </a:r>
            <a:endParaRPr lang="ko-KR" altLang="en-US" sz="2400"/>
          </a:p>
          <a:p>
            <a:pPr lvl="0">
              <a:defRPr/>
            </a:pPr>
            <a:r>
              <a:rPr lang="en-US" altLang="ko-KR" sz="2400"/>
              <a:t>SD</a:t>
            </a:r>
            <a:r>
              <a:rPr lang="ko-KR" altLang="en-US" sz="2400"/>
              <a:t>카드를 통해 내부 메모리에 프로그램 코드</a:t>
            </a:r>
            <a:r>
              <a:rPr lang="en-US" altLang="ko-KR" sz="2400"/>
              <a:t>,</a:t>
            </a:r>
            <a:r>
              <a:rPr lang="ko-KR" altLang="en-US" sz="2400"/>
              <a:t> 그래픽 데이터 등을 업로드</a:t>
            </a:r>
            <a:endParaRPr lang="ko-KR" altLang="en-US" sz="2400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rcRect l="12500" t="28750" r="14580" b="30420"/>
          <a:stretch>
            <a:fillRect/>
          </a:stretch>
        </p:blipFill>
        <p:spPr>
          <a:xfrm>
            <a:off x="6277752" y="2594428"/>
            <a:ext cx="4163137" cy="23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3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238</ep:Words>
  <ep:PresentationFormat>와이드스크린</ep:PresentationFormat>
  <ep:Paragraphs>62</ep:Paragraphs>
  <ep:Slides>14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보기</vt:lpstr>
      <vt:lpstr>스마트 그린윌 제어 장치</vt:lpstr>
      <vt:lpstr>Index</vt:lpstr>
      <vt:lpstr>1. 전체 구조도</vt:lpstr>
      <vt:lpstr>2. 아두이노 보드(Uno)</vt:lpstr>
      <vt:lpstr>2. 아두이노 보드(Due)</vt:lpstr>
      <vt:lpstr>2. 아두이노 센서(PMS7003)</vt:lpstr>
      <vt:lpstr>2. 아두이노 센서(DHT11)</vt:lpstr>
      <vt:lpstr>2. 아두이노 RTC(DS1302)</vt:lpstr>
      <vt:lpstr>2. 터치 디스플레이(Nextion)</vt:lpstr>
      <vt:lpstr>2. 부가 품목</vt:lpstr>
      <vt:lpstr>2. 외부 하드웨어</vt:lpstr>
      <vt:lpstr>3. 실제 구현 사진(디스플레이 부)</vt:lpstr>
      <vt:lpstr>3. 실제 구현 사진(내부 모듈)</vt:lpstr>
      <vt:lpstr>3. 실제 구현 사진(외부 하드웨어)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2023-09-03T05:33:54.000</dcterms:created>
  <dc:creator>Nancy Wood</dc:creator>
  <cp:lastModifiedBy>kdoch</cp:lastModifiedBy>
  <dcterms:modified xsi:type="dcterms:W3CDTF">2023-12-22T06:21:08.523</dcterms:modified>
  <cp:revision>95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